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270" r:id="rId5"/>
    <p:sldId id="341" r:id="rId6"/>
    <p:sldId id="290" r:id="rId7"/>
    <p:sldId id="347" r:id="rId8"/>
    <p:sldId id="288" r:id="rId9"/>
    <p:sldId id="292" r:id="rId10"/>
    <p:sldId id="293" r:id="rId11"/>
    <p:sldId id="349" r:id="rId12"/>
    <p:sldId id="295" r:id="rId13"/>
    <p:sldId id="296" r:id="rId14"/>
    <p:sldId id="297" r:id="rId15"/>
    <p:sldId id="298" r:id="rId16"/>
    <p:sldId id="299" r:id="rId17"/>
    <p:sldId id="300" r:id="rId18"/>
    <p:sldId id="294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1" r:id="rId28"/>
    <p:sldId id="312" r:id="rId29"/>
    <p:sldId id="313" r:id="rId30"/>
    <p:sldId id="314" r:id="rId31"/>
    <p:sldId id="365" r:id="rId32"/>
    <p:sldId id="315" r:id="rId33"/>
    <p:sldId id="316" r:id="rId34"/>
    <p:sldId id="318" r:id="rId35"/>
    <p:sldId id="350" r:id="rId36"/>
    <p:sldId id="320" r:id="rId37"/>
    <p:sldId id="321" r:id="rId38"/>
    <p:sldId id="322" r:id="rId39"/>
    <p:sldId id="323" r:id="rId40"/>
    <p:sldId id="324" r:id="rId41"/>
    <p:sldId id="325" r:id="rId42"/>
    <p:sldId id="345" r:id="rId43"/>
    <p:sldId id="327" r:id="rId44"/>
    <p:sldId id="328" r:id="rId45"/>
    <p:sldId id="343" r:id="rId46"/>
    <p:sldId id="329" r:id="rId47"/>
    <p:sldId id="330" r:id="rId48"/>
    <p:sldId id="333" r:id="rId49"/>
    <p:sldId id="334" r:id="rId50"/>
    <p:sldId id="335" r:id="rId51"/>
    <p:sldId id="337" r:id="rId52"/>
    <p:sldId id="336" r:id="rId53"/>
    <p:sldId id="338" r:id="rId54"/>
    <p:sldId id="339" r:id="rId55"/>
    <p:sldId id="351" r:id="rId56"/>
    <p:sldId id="352" r:id="rId57"/>
    <p:sldId id="340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6" r:id="rId71"/>
    <p:sldId id="344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FFFF"/>
    <a:srgbClr val="FFCCFF"/>
    <a:srgbClr val="FFE181"/>
    <a:srgbClr val="DDE0E0"/>
    <a:srgbClr val="FFFEF3"/>
    <a:srgbClr val="131418"/>
    <a:srgbClr val="F8F8F8"/>
    <a:srgbClr val="B2C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74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9243BF-5E1A-49FC-9465-3F76EBBC4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5EB15-6A99-4668-A0FA-C06211BBCE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4E0B5-5A08-4878-90A1-94001D3B7D1E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39CEC-3AB8-4B30-B060-1663F1A0C2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C174A-1593-49C8-95C6-1D45834151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7439D-880B-41BB-BC66-AD11EBCC08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71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5/18/2021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40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1689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9565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87474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4851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762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086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728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8662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4731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084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6267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7287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5745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6775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1077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7381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3844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6229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6476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2282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595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2121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5911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196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5779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4427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6960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76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7519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79731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06464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780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25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68146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6725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73587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4588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20996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1197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16555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5122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81820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49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582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90977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02909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95480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00261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71185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7613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0372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03236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0573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22058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59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772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51893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52142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94725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20888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4965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23993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01065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95597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315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255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1032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707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Grid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77FA6E5-55F2-4560-8FE1-BE530710E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528C08E-7D0D-4AFB-B0E6-D4A343F541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8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2623F1A-A25F-40E8-8677-0800DF89A5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6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3B9C81D-090D-488C-8373-C7DAE4EB8E7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54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E58E802-03DE-459C-8F94-F5F0839F24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92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635D0261-C0A7-4103-BE60-C605E1F6C36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540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302E4867-120B-4B0B-9D4E-BD8255BA993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2778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1F469D12-16FD-41F1-AC20-79B7EF0777F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5016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5744C71D-7AA2-4292-A5C0-4CDAA24619F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7254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68077812-195E-4C18-B06B-6A1125D9DE7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9492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49712DCF-C937-42B8-AE87-D46105B119F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0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21C3BCE-24E5-4F81-9978-069AC99149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78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7098CC4-798D-4781-A978-4293479EE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6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8A2BC4-D5BD-4BA3-8576-84538244D30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54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4ED042C7-87E5-41F8-8599-6B733A287B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92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6259F-6698-4B2A-AB30-07C302A2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65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hoto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763130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4603381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DC2403-3404-43F3-9D49-DE9C87D6FA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F860DA48-8EA3-4B66-9769-15D580B5B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10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Photo all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38607BE4-4B3B-474D-8601-FEFFD2DF2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" y="6567"/>
            <a:ext cx="12179564" cy="685143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1034623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379000"/>
            <a:ext cx="4603381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BB2DDCC-3BD6-4037-85CD-1E1C54E54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94FD6DA6-351A-4974-8153-BE89B6CDEB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815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Resolution with arm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DB1B7584-C7DF-438B-9FE0-28AB91095F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tx1">
              <a:lumMod val="95000"/>
              <a:lumOff val="5000"/>
            </a:schemeClr>
          </a:solidFill>
        </p:spPr>
        <p:txBody>
          <a:bodyPr lIns="0" tIns="0" rIns="360000" bIns="360000" anchor="b"/>
          <a:lstStyle>
            <a:lvl1pPr marL="0" indent="0" algn="r">
              <a:buNone/>
              <a:defRPr sz="1600" i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22850" y="1606550"/>
            <a:ext cx="1987550" cy="2444750"/>
          </a:xfrm>
          <a:solidFill>
            <a:schemeClr val="bg1">
              <a:lumMod val="85000"/>
            </a:schemeClr>
          </a:solidFill>
          <a:ln w="31750">
            <a:noFill/>
          </a:ln>
          <a:effectLst/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010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4800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C6E4D6F-39B5-4F71-BD4D-B8B2199512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ADF600C8-C7A9-4CB2-B6C2-7F9ADEB7A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AAE0B4-3A9A-450D-9515-1AF1FE1A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F68A1-83F1-4D70-9CE8-21E86663F3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C6143-D2F5-479E-AF3E-2784F41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251999" y="252000"/>
            <a:ext cx="11687999" cy="5855878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285355-479C-4B85-ACF6-DC70AE919D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AE7F3-DAD7-4B18-8E33-AACAF27A0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67953A-D47E-4083-8DBA-1E807BCC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5580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1250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363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638" y="1620000"/>
            <a:ext cx="5580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F57FD-ACD4-44CB-9888-789501B6A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F9671-5246-4418-B8C6-1BFC8FD7E5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7704" y="5211721"/>
            <a:ext cx="2845036" cy="1128778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Name">
            <a:extLst>
              <a:ext uri="{FF2B5EF4-FFF2-40B4-BE49-F238E27FC236}">
                <a16:creationId xmlns:a16="http://schemas.microsoft.com/office/drawing/2014/main" id="{6B60D353-C91D-47C2-9C4D-140E5522E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4927" y="562806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8" name="Email">
            <a:extLst>
              <a:ext uri="{FF2B5EF4-FFF2-40B4-BE49-F238E27FC236}">
                <a16:creationId xmlns:a16="http://schemas.microsoft.com/office/drawing/2014/main" id="{A6FBF5C8-50EA-413A-BC0B-6411846BA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927" y="603352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65139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446" b="10446"/>
          <a:stretch/>
        </p:blipFill>
        <p:spPr>
          <a:xfrm>
            <a:off x="0" y="0"/>
            <a:ext cx="12192000" cy="48374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211721"/>
            <a:ext cx="4021660" cy="1120015"/>
          </a:xfrm>
        </p:spPr>
        <p:txBody>
          <a:bodyPr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51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dom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602957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805177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3683921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871875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4015611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4431861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0" name="Group 29" title="Paper Picture Frame">
            <a:extLst>
              <a:ext uri="{FF2B5EF4-FFF2-40B4-BE49-F238E27FC236}">
                <a16:creationId xmlns:a16="http://schemas.microsoft.com/office/drawing/2014/main" id="{E9ADE087-1486-4770-813C-22EC3610B7BE}"/>
              </a:ext>
            </a:extLst>
          </p:cNvPr>
          <p:cNvGrpSpPr/>
          <p:nvPr userDrawn="1"/>
        </p:nvGrpSpPr>
        <p:grpSpPr>
          <a:xfrm>
            <a:off x="6620442" y="973226"/>
            <a:ext cx="3474160" cy="4337342"/>
            <a:chOff x="4636201" y="-1745975"/>
            <a:chExt cx="3474160" cy="4337342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00AEFCF-4740-4F96-9450-1BE17A80E83E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267AE62-00A1-412E-84B7-92F55C4F65F0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22662" y="1222397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Font typeface="Arial" panose="020B0604020202020204" pitchFamily="34" charset="0"/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8" name="Group 37" title="Paper Picture Frame">
            <a:extLst>
              <a:ext uri="{FF2B5EF4-FFF2-40B4-BE49-F238E27FC236}">
                <a16:creationId xmlns:a16="http://schemas.microsoft.com/office/drawing/2014/main" id="{DABF8768-C8D1-4A82-A805-C5F5506C58BC}"/>
              </a:ext>
            </a:extLst>
          </p:cNvPr>
          <p:cNvGrpSpPr/>
          <p:nvPr userDrawn="1"/>
        </p:nvGrpSpPr>
        <p:grpSpPr>
          <a:xfrm rot="21371983">
            <a:off x="9482263" y="3024706"/>
            <a:ext cx="2454149" cy="3107732"/>
            <a:chOff x="8372395" y="-1103087"/>
            <a:chExt cx="2969520" cy="3760355"/>
          </a:xfrm>
        </p:grpSpPr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FE4F63D7-193C-4BF1-AA6A-0CC6255B54E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12AACF3-CD28-4F7B-9D0A-793661FA87CD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6EC1D360-C4E2-4C91-AF9E-7AF1E6EC12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71983">
            <a:off x="9822213" y="3201538"/>
            <a:ext cx="1926005" cy="2027373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-300000">
            <a:off x="963681" y="4376844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4BE0EB4-E211-48E7-8CE9-238F14C8B1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80000">
            <a:off x="4369313" y="5528337"/>
            <a:ext cx="2079980" cy="247763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662" y="4210036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2890AC8F-E5E5-4784-8192-85E10FEC1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-240000">
            <a:off x="9902901" y="5285017"/>
            <a:ext cx="1912579" cy="247763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88775">
            <a:off x="9437688" y="577850"/>
            <a:ext cx="2071687" cy="1335088"/>
          </a:xfrm>
          <a:prstGeom prst="wedgeRoundRectCallout">
            <a:avLst>
              <a:gd name="adj1" fmla="val -30641"/>
              <a:gd name="adj2" fmla="val 6535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Say Something!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FEE5F91-F850-4990-8BAE-FC47F35EF61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436D6D-4FD1-4228-BC50-045577FE7D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5069-8666-439B-A4BB-A10D9B15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2008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16" r="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254943"/>
            <a:ext cx="5580993" cy="2877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49539" y="503087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49539" y="1719707"/>
            <a:ext cx="4021660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8265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CCC50-D5AE-473E-8DA4-2E638E56E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r="15149"/>
          <a:stretch/>
        </p:blipFill>
        <p:spPr>
          <a:xfrm>
            <a:off x="3794310" y="246389"/>
            <a:ext cx="8145689" cy="58614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0BF6A3E-62E6-48CD-A29B-88CE73E6821C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DC6FC8-8952-4670-8231-0DEB3888720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192ED6-1886-4B29-9A6C-ADAE288D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42FD3D-CCFD-4F58-AD2F-5A4E47F4A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4683CE-A8CF-49AF-A201-4D23ED3A6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F4BFA5-1514-4544-81D7-D521E014D6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4E5B31-2016-4534-B74E-BF7499980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628104-EF5F-4CA8-917F-4B8EDE413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6B754A-8F9A-4225-827F-D9ED4744CB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563274F-DD8F-44AA-BB79-93A19A6D590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0AB2D4-F44C-4BEF-9335-E1FA1B64B1E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64B0E6-261D-4D09-B280-E724ACF9572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38B82D-143F-482A-84F0-67DE64BA6E7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868BF9-8C80-43A6-97B7-BAEA0D2D858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DF3342-974B-426A-B17F-44BD1CD43D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644570-2F82-43DE-A26E-D64C230F839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5284E4-9852-4575-88C1-8CD3C68EF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D1FCA85-F2DF-47F9-BE08-8092F0E58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86AFD0-657C-41A9-8E9E-C5050C4C21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13BFC3-1FF9-43A6-A21F-F0D27E292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B481540-EB6D-489D-BFDD-4A96757609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3A3933-AE95-46BC-AD08-3B7B57DA0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302502-326E-49FB-89A4-3876C6F104F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688F4A-554E-4D8C-A919-F3D59D33B8C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9115CD-AA92-4A0C-9392-D9D47CC0EB4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C8F770-6364-4BA9-B7F0-F8030003CC1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48BA51-CF8E-4ECB-8FB9-5A01539380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1C95AC-6A13-4821-9316-BAB0B673BCD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8346EA7-EFB2-4DBE-A8C7-D5E14B8DF48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010EDCC-8A2A-434C-A40E-FF0151A0BD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9EFC999-8E2C-4CB1-95DB-870AF97AFB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5314" y="740322"/>
            <a:ext cx="6583680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66140F5-5E69-471E-9C80-AE189AEE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0" y="457200"/>
            <a:ext cx="30927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8070415-763A-48E7-97EE-DC4D26102E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390" y="2057400"/>
            <a:ext cx="30927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464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E9B3C0E0-8194-414C-A2B5-93B5CB241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1" y="2057400"/>
            <a:ext cx="302870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BDA337FD-9270-4DCE-AEE6-849076FB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457200"/>
            <a:ext cx="3028699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D94E0253-D2E4-4108-BD59-E21A44E6B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4949" y="696827"/>
            <a:ext cx="6581294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360000" tIns="0" rIns="36000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710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0C3ECA-9F05-4D02-A8A4-D36001066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051035"/>
            <a:ext cx="11473200" cy="492935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19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080000"/>
            <a:ext cx="5580000" cy="48871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080000"/>
            <a:ext cx="5580000" cy="48871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29BA-192C-4325-A24F-DDBC2F7BF3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E3B83-7F6C-4A84-BB86-751BE46D17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D6BBE0A-CBD2-406E-8D07-60ECFB37B6C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52001" y="1080001"/>
            <a:ext cx="5581199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FC08DE6-ACF8-4B81-9BD9-566B7DB14E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1" y="1620001"/>
            <a:ext cx="5580000" cy="435284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8E88A90-6862-4BD7-B366-699F3C6B519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52001" y="1620001"/>
            <a:ext cx="5581199" cy="435284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A9A613-14E2-4283-9EA7-AFD4CF921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800" y="1080001"/>
            <a:ext cx="5581201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0886619-BEB9-42DC-803D-74D33640AF82}"/>
              </a:ext>
            </a:extLst>
          </p:cNvPr>
          <p:cNvSpPr/>
          <p:nvPr userDrawn="1"/>
        </p:nvSpPr>
        <p:spPr>
          <a:xfrm rot="5400000">
            <a:off x="3951843" y="1843045"/>
            <a:ext cx="4714491" cy="493907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1C3E67-BB2B-4CEA-AB69-532143A95E92}"/>
              </a:ext>
            </a:extLst>
          </p:cNvPr>
          <p:cNvSpPr/>
          <p:nvPr userDrawn="1"/>
        </p:nvSpPr>
        <p:spPr>
          <a:xfrm>
            <a:off x="3738755" y="319523"/>
            <a:ext cx="4714491" cy="572515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4080000" y="658589"/>
            <a:ext cx="4032000" cy="421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80001" y="5073932"/>
            <a:ext cx="4031999" cy="737233"/>
          </a:xfrm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3028700" cy="141533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ACF814D-5E9D-4331-8EF5-399B1D3A9A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FD76CC2-E913-40E2-A504-17F9C4676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4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Tow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520313" y="1254680"/>
            <a:ext cx="2071687" cy="828985"/>
          </a:xfrm>
          <a:prstGeom prst="wedgeRoundRectCallout">
            <a:avLst>
              <a:gd name="adj1" fmla="val -68649"/>
              <a:gd name="adj2" fmla="val 500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429" y="4129296"/>
            <a:ext cx="2071687" cy="82898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#1</a:t>
            </a:r>
          </a:p>
        </p:txBody>
      </p:sp>
    </p:spTree>
    <p:extLst>
      <p:ext uri="{BB962C8B-B14F-4D97-AF65-F5344CB8AC3E}">
        <p14:creationId xmlns:p14="http://schemas.microsoft.com/office/powerpoint/2010/main" val="409932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Tow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000219" y="645314"/>
            <a:ext cx="2071687" cy="828985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0096" y="645314"/>
            <a:ext cx="2071687" cy="828985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10F92-FE15-43F8-AA38-02CE149B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49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B1F026C-F353-497E-BC55-46019B42191A}"/>
              </a:ext>
            </a:extLst>
          </p:cNvPr>
          <p:cNvSpPr/>
          <p:nvPr userDrawn="1"/>
        </p:nvSpPr>
        <p:spPr>
          <a:xfrm rot="5400000">
            <a:off x="5280372" y="3153768"/>
            <a:ext cx="3220061" cy="1840706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933D8A1-9AB2-4A32-A6F0-035D235A8E93}"/>
              </a:ext>
            </a:extLst>
          </p:cNvPr>
          <p:cNvSpPr/>
          <p:nvPr userDrawn="1"/>
        </p:nvSpPr>
        <p:spPr>
          <a:xfrm rot="16200000" flipH="1">
            <a:off x="3630532" y="3153768"/>
            <a:ext cx="3220061" cy="1840706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615659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692355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934385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8295243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8117840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8320060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34385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320060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DFF418-1C38-4D1C-88D1-5F4AAD1CDFC5}"/>
              </a:ext>
            </a:extLst>
          </p:cNvPr>
          <p:cNvSpPr/>
          <p:nvPr userDrawn="1"/>
        </p:nvSpPr>
        <p:spPr>
          <a:xfrm>
            <a:off x="4405097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4627222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3CD4E7B-A065-45F0-B6B0-62967526E4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7222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</p:spTree>
    <p:extLst>
      <p:ext uri="{BB962C8B-B14F-4D97-AF65-F5344CB8AC3E}">
        <p14:creationId xmlns:p14="http://schemas.microsoft.com/office/powerpoint/2010/main" val="303646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dom grid 11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7168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12690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5742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7168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4248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23385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8785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4187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5120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8785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4187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</p:spTree>
    <p:extLst>
      <p:ext uri="{BB962C8B-B14F-4D97-AF65-F5344CB8AC3E}">
        <p14:creationId xmlns:p14="http://schemas.microsoft.com/office/powerpoint/2010/main" val="174919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dom grid 11 Photos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3612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9134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2186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3612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0692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19829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5229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0631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1564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5229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0631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4DBF4-1457-49E9-8D57-2206C14F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113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2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540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55D9E1A3-E25D-44DF-9C7F-88BB88C2F5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2778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C42802B-CA5A-46C0-B2EC-C2F3EDE562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5016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83AFD9EA-EEBF-4DAA-A8FF-5AFDF34049F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7254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0399DD2-B5F4-4309-91F3-10BCEAC660A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9492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2704629-F565-4077-A10D-E37F083644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313" y="2869885"/>
            <a:ext cx="2071687" cy="622829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90A6C20-E6B7-4E39-BD17-6905BF38B5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000" y="2869884"/>
            <a:ext cx="2071687" cy="622829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Caption</a:t>
            </a:r>
          </a:p>
        </p:txBody>
      </p:sp>
    </p:spTree>
    <p:extLst>
      <p:ext uri="{BB962C8B-B14F-4D97-AF65-F5344CB8AC3E}">
        <p14:creationId xmlns:p14="http://schemas.microsoft.com/office/powerpoint/2010/main" val="113579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3259E-240C-42CB-8801-DEBFBAE609C3}"/>
              </a:ext>
            </a:extLst>
          </p:cNvPr>
          <p:cNvSpPr/>
          <p:nvPr userDrawn="1"/>
        </p:nvSpPr>
        <p:spPr>
          <a:xfrm>
            <a:off x="0" y="0"/>
            <a:ext cx="1219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67978F-1E62-4A21-B029-1D9A17727B01}"/>
              </a:ext>
            </a:extLst>
          </p:cNvPr>
          <p:cNvSpPr/>
          <p:nvPr userDrawn="1"/>
        </p:nvSpPr>
        <p:spPr>
          <a:xfrm>
            <a:off x="0" y="6120000"/>
            <a:ext cx="12192000" cy="74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073353-28E5-4520-BBEC-48EAAA91EE05}"/>
              </a:ext>
            </a:extLst>
          </p:cNvPr>
          <p:cNvSpPr/>
          <p:nvPr userDrawn="1"/>
        </p:nvSpPr>
        <p:spPr>
          <a:xfrm rot="5400000">
            <a:off x="-3303000" y="3303000"/>
            <a:ext cx="6858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F3659F-B067-4A9D-A42D-6C8056738FFF}"/>
              </a:ext>
            </a:extLst>
          </p:cNvPr>
          <p:cNvSpPr/>
          <p:nvPr userDrawn="1"/>
        </p:nvSpPr>
        <p:spPr>
          <a:xfrm rot="5400000">
            <a:off x="8637000" y="3303000"/>
            <a:ext cx="6858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1052000" cy="459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E4179-FBCC-4D67-B988-A0C4952BC12D}"/>
              </a:ext>
            </a:extLst>
          </p:cNvPr>
          <p:cNvSpPr txBox="1"/>
          <p:nvPr userDrawn="1"/>
        </p:nvSpPr>
        <p:spPr>
          <a:xfrm>
            <a:off x="9154231" y="6308550"/>
            <a:ext cx="2314222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6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Bellows College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1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60" r:id="rId14"/>
    <p:sldLayoutId id="2147483661" r:id="rId15"/>
    <p:sldLayoutId id="2147483658" r:id="rId16"/>
    <p:sldLayoutId id="2147483659" r:id="rId17"/>
    <p:sldLayoutId id="2147483675" r:id="rId18"/>
    <p:sldLayoutId id="2147483678" r:id="rId19"/>
    <p:sldLayoutId id="2147483680" r:id="rId20"/>
    <p:sldLayoutId id="2147483679" r:id="rId21"/>
    <p:sldLayoutId id="2147483677" r:id="rId22"/>
    <p:sldLayoutId id="2147483676" r:id="rId23"/>
    <p:sldLayoutId id="2147483652" r:id="rId24"/>
    <p:sldLayoutId id="2147483656" r:id="rId25"/>
    <p:sldLayoutId id="2147483654" r:id="rId26"/>
    <p:sldLayoutId id="2147483655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44" y="5485419"/>
            <a:ext cx="11926111" cy="1080752"/>
          </a:xfrm>
          <a:solidFill>
            <a:schemeClr val="accent6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 anchorCtr="0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2020-21 Annual Retirement Celebration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1"/>
            <a:ext cx="12192000" cy="5251081"/>
          </a:xfr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0AD151C-9F8B-457A-B87A-CA2E5927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82524">
            <a:off x="8072420" y="876926"/>
            <a:ext cx="3023141" cy="3418506"/>
            <a:chOff x="8372395" y="-1103088"/>
            <a:chExt cx="2969521" cy="3760356"/>
          </a:xfrm>
        </p:grpSpPr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599139" y="-1103088"/>
              <a:ext cx="2742777" cy="3531991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F9D0333-4628-40A7-9000-00224ED81D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8561755" y="1143318"/>
            <a:ext cx="2286000" cy="2286000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822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596571" cy="1326900"/>
          </a:xfrm>
        </p:spPr>
        <p:txBody>
          <a:bodyPr/>
          <a:lstStyle/>
          <a:p>
            <a:r>
              <a:rPr lang="en-US" dirty="0" smtClean="0"/>
              <a:t>Colonel Davis</a:t>
            </a:r>
            <a:br>
              <a:rPr lang="en-US" dirty="0" smtClean="0"/>
            </a:br>
            <a:r>
              <a:rPr lang="en-US" sz="2000" dirty="0" smtClean="0"/>
              <a:t>14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Windemere Ranch Middle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3874"/>
          <a:stretch>
            <a:fillRect/>
          </a:stretch>
        </p:blipFill>
        <p:spPr>
          <a:xfrm rot="5400000">
            <a:off x="4023332" y="1518962"/>
            <a:ext cx="3374223" cy="2743200"/>
          </a:xfrm>
          <a:prstGeom prst="rect">
            <a:avLst/>
          </a:prstGeom>
          <a:ln w="76200">
            <a:solidFill>
              <a:schemeClr val="accent6">
                <a:lumMod val="9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392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911" y="4600189"/>
            <a:ext cx="3229633" cy="829062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Penelope Davis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14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San Ramon Valley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 b="8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38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336" y="182880"/>
            <a:ext cx="4154828" cy="810615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Azalea De La Garza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9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5252" y="5788307"/>
            <a:ext cx="2934392" cy="737233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Bus Driver</a:t>
            </a:r>
          </a:p>
          <a:p>
            <a:r>
              <a:rPr lang="en-US" noProof="1" smtClean="0">
                <a:solidFill>
                  <a:schemeClr val="bg1"/>
                </a:solidFill>
              </a:rPr>
              <a:t>Transportation Department</a:t>
            </a:r>
            <a:endParaRPr lang="en-US" noProof="1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b="8240"/>
          <a:stretch>
            <a:fillRect/>
          </a:stretch>
        </p:blipFill>
        <p:spPr>
          <a:xfrm flipH="1">
            <a:off x="4056448" y="1173978"/>
            <a:ext cx="4032000" cy="421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2594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441797" cy="1326900"/>
          </a:xfrm>
        </p:spPr>
        <p:txBody>
          <a:bodyPr/>
          <a:lstStyle/>
          <a:p>
            <a:r>
              <a:rPr lang="en-US" noProof="1" smtClean="0"/>
              <a:t>Shauna De Silva</a:t>
            </a:r>
            <a:br>
              <a:rPr lang="en-US" noProof="1" smtClean="0"/>
            </a:br>
            <a:r>
              <a:rPr lang="en-US" sz="2000" noProof="1" smtClean="0"/>
              <a:t>20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049233"/>
            <a:ext cx="3239589" cy="773390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Iron Horse Middle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60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329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 Dowling</a:t>
            </a:r>
            <a:br>
              <a:rPr lang="en-US" dirty="0" smtClean="0"/>
            </a:br>
            <a:r>
              <a:rPr lang="en-US" sz="2000" dirty="0" smtClean="0"/>
              <a:t>22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4533900" y="4563069"/>
            <a:ext cx="2562226" cy="737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/>
              <a:t>Monte Vista High School</a:t>
            </a:r>
            <a:endParaRPr lang="en-US" sz="1600" b="1" i="1" noProof="1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b="3874"/>
          <a:stretch>
            <a:fillRect/>
          </a:stretch>
        </p:blipFill>
        <p:spPr>
          <a:xfrm>
            <a:off x="4625579" y="1549328"/>
            <a:ext cx="2378867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693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 txBox="1">
            <a:spLocks/>
          </p:cNvSpPr>
          <p:nvPr/>
        </p:nvSpPr>
        <p:spPr>
          <a:xfrm>
            <a:off x="3946512" y="1632110"/>
            <a:ext cx="4297589" cy="34747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tx1"/>
                </a:solidFill>
              </a:rPr>
              <a:t>Lynn Fernandez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28 Years of Service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  <a:latin typeface="+mn-lt"/>
              </a:rPr>
              <a:t>Teacher</a:t>
            </a:r>
          </a:p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+mn-lt"/>
              </a:rPr>
              <a:t>Monte Vista High School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7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719" y="4564849"/>
            <a:ext cx="2640282" cy="1246316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Susan Fitch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22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Counselor</a:t>
            </a:r>
          </a:p>
          <a:p>
            <a:r>
              <a:rPr lang="en-US" noProof="1" smtClean="0"/>
              <a:t>California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7" b="25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989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127" y="5007224"/>
            <a:ext cx="2860873" cy="803941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Jean </a:t>
            </a:r>
            <a:r>
              <a:rPr lang="en-US" b="1" dirty="0" err="1" smtClean="0">
                <a:solidFill>
                  <a:schemeClr val="bg1"/>
                </a:solidFill>
              </a:rPr>
              <a:t>Galeste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14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Autism Specialist Para</a:t>
            </a:r>
          </a:p>
          <a:p>
            <a:r>
              <a:rPr lang="en-US" noProof="1" smtClean="0"/>
              <a:t>Dougherty Valley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10832"/>
          <a:stretch>
            <a:fillRect/>
          </a:stretch>
        </p:blipFill>
        <p:spPr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4440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329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81915"/>
            <a:ext cx="3376218" cy="1484985"/>
          </a:xfrm>
        </p:spPr>
        <p:txBody>
          <a:bodyPr/>
          <a:lstStyle/>
          <a:p>
            <a:r>
              <a:rPr lang="en-US" dirty="0" smtClean="0"/>
              <a:t>Nancy </a:t>
            </a:r>
            <a:r>
              <a:rPr lang="en-US" dirty="0" err="1" smtClean="0"/>
              <a:t>Gamache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6 Years of Service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12082" r="17336" b="7988"/>
          <a:stretch/>
        </p:blipFill>
        <p:spPr>
          <a:xfrm rot="5400000">
            <a:off x="3629943" y="1860931"/>
            <a:ext cx="3124709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5307130" y="4418041"/>
            <a:ext cx="3181089" cy="81289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Director</a:t>
            </a:r>
          </a:p>
          <a:p>
            <a:pPr marL="0" indent="0" algn="ctr">
              <a:buNone/>
            </a:pPr>
            <a:r>
              <a:rPr lang="en-US" sz="1600" b="1" i="1" noProof="1" smtClean="0"/>
              <a:t>Human Resources Department</a:t>
            </a:r>
            <a:endParaRPr lang="en-US" sz="1600" b="1" i="1" noProof="1"/>
          </a:p>
        </p:txBody>
      </p:sp>
    </p:spTree>
    <p:extLst>
      <p:ext uri="{BB962C8B-B14F-4D97-AF65-F5344CB8AC3E}">
        <p14:creationId xmlns:p14="http://schemas.microsoft.com/office/powerpoint/2010/main" val="421532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468583" cy="1326900"/>
          </a:xfrm>
        </p:spPr>
        <p:txBody>
          <a:bodyPr/>
          <a:lstStyle/>
          <a:p>
            <a:r>
              <a:rPr lang="en-US" noProof="1" smtClean="0"/>
              <a:t>Kimberley Gilles</a:t>
            </a:r>
            <a:br>
              <a:rPr lang="en-US" noProof="1" smtClean="0"/>
            </a:br>
            <a:r>
              <a:rPr lang="en-US" sz="2000" noProof="1" smtClean="0"/>
              <a:t>15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 Vista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3966" r="9096" b="2984"/>
          <a:stretch/>
        </p:blipFill>
        <p:spPr>
          <a:xfrm rot="5400000">
            <a:off x="3926102" y="1641395"/>
            <a:ext cx="4338408" cy="35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332509"/>
            <a:ext cx="4073237" cy="1534391"/>
          </a:xfrm>
        </p:spPr>
        <p:txBody>
          <a:bodyPr/>
          <a:lstStyle/>
          <a:p>
            <a:r>
              <a:rPr lang="en-US" noProof="1" smtClean="0"/>
              <a:t>Jeanne Annunziato</a:t>
            </a:r>
            <a:br>
              <a:rPr lang="en-US" noProof="1" smtClean="0"/>
            </a:br>
            <a:r>
              <a:rPr lang="en-US" sz="2000" noProof="1" smtClean="0"/>
              <a:t>13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03770" y="5086349"/>
            <a:ext cx="3239589" cy="746721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Special Education Para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Hidden Hills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0" t="24800" r="30972" b="38624"/>
          <a:stretch/>
        </p:blipFill>
        <p:spPr>
          <a:xfrm rot="5400000">
            <a:off x="4265344" y="1980290"/>
            <a:ext cx="3659923" cy="2834640"/>
          </a:xfrm>
        </p:spPr>
      </p:pic>
    </p:spTree>
    <p:extLst>
      <p:ext uri="{BB962C8B-B14F-4D97-AF65-F5344CB8AC3E}">
        <p14:creationId xmlns:p14="http://schemas.microsoft.com/office/powerpoint/2010/main" val="4147992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921" y="4479702"/>
            <a:ext cx="2960079" cy="792690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Greta Hayton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32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Classroom Para</a:t>
            </a:r>
          </a:p>
          <a:p>
            <a:r>
              <a:rPr lang="en-US" noProof="1" smtClean="0"/>
              <a:t>Rancho Romero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 b="822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93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596571" cy="1326900"/>
          </a:xfrm>
        </p:spPr>
        <p:txBody>
          <a:bodyPr/>
          <a:lstStyle/>
          <a:p>
            <a:r>
              <a:rPr lang="en-US" dirty="0" smtClean="0"/>
              <a:t>Janice </a:t>
            </a:r>
            <a:r>
              <a:rPr lang="en-US" dirty="0" err="1" smtClean="0"/>
              <a:t>Hildreth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9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School Office Assistant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Alamo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" b="6129"/>
          <a:stretch>
            <a:fillRect/>
          </a:stretch>
        </p:blipFill>
        <p:spPr>
          <a:xfrm>
            <a:off x="4681105" y="1412586"/>
            <a:ext cx="2378867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498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69851" cy="1326900"/>
          </a:xfrm>
        </p:spPr>
        <p:txBody>
          <a:bodyPr/>
          <a:lstStyle/>
          <a:p>
            <a:r>
              <a:rPr lang="en-US" noProof="1" smtClean="0"/>
              <a:t>Eileen Hock</a:t>
            </a:r>
            <a:br>
              <a:rPr lang="en-US" noProof="1" smtClean="0"/>
            </a:br>
            <a:r>
              <a:rPr lang="en-US" sz="2000" noProof="1" smtClean="0"/>
              <a:t>28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Library Media Coordinator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Montevideo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0" r="26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72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1487" y="5127856"/>
            <a:ext cx="2958513" cy="835200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Scott Hodges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23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0001" y="4886036"/>
            <a:ext cx="4031999" cy="720437"/>
          </a:xfrm>
        </p:spPr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California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21522"/>
          <a:stretch/>
        </p:blipFill>
        <p:spPr>
          <a:xfrm rot="5400000">
            <a:off x="4054636" y="671660"/>
            <a:ext cx="4082477" cy="403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488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69851" cy="1326900"/>
          </a:xfrm>
        </p:spPr>
        <p:txBody>
          <a:bodyPr/>
          <a:lstStyle/>
          <a:p>
            <a:r>
              <a:rPr lang="en-US" noProof="1" smtClean="0"/>
              <a:t>Rose Hyrn</a:t>
            </a:r>
            <a:br>
              <a:rPr lang="en-US" noProof="1" smtClean="0"/>
            </a:br>
            <a:r>
              <a:rPr lang="en-US" sz="2000" noProof="1" smtClean="0"/>
              <a:t>14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School Office Assistant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Live Oak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r="11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201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857" y="4734880"/>
            <a:ext cx="2643143" cy="1296269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Sandra Isbell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31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Monte Vista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1" b="1433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37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Kathy Karp</a:t>
            </a:r>
            <a:br>
              <a:rPr lang="en-US" dirty="0" smtClean="0"/>
            </a:br>
            <a:r>
              <a:rPr lang="en-US" sz="2000" dirty="0" smtClean="0"/>
              <a:t>20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Resource 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Windemere Ranch Middle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12268" r="6811" b="9939"/>
          <a:stretch/>
        </p:blipFill>
        <p:spPr>
          <a:xfrm rot="5400000">
            <a:off x="4095371" y="1835637"/>
            <a:ext cx="3014569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81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44" y="559455"/>
            <a:ext cx="3267055" cy="1527963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Anne </a:t>
            </a:r>
            <a:r>
              <a:rPr lang="en-US" b="1" dirty="0" err="1" smtClean="0">
                <a:solidFill>
                  <a:schemeClr val="bg1"/>
                </a:solidFill>
              </a:rPr>
              <a:t>Katzburg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23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0001" y="4978400"/>
            <a:ext cx="4031999" cy="618837"/>
          </a:xfrm>
        </p:spPr>
        <p:txBody>
          <a:bodyPr/>
          <a:lstStyle/>
          <a:p>
            <a:r>
              <a:rPr lang="en-US" dirty="0" smtClean="0"/>
              <a:t>SRVEA President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b="7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505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329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Janet Kaye</a:t>
            </a:r>
            <a:br>
              <a:rPr lang="en-US" dirty="0" smtClean="0"/>
            </a:br>
            <a:r>
              <a:rPr lang="en-US" sz="2000" dirty="0" smtClean="0"/>
              <a:t>16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8233063" y="4518604"/>
            <a:ext cx="3213562" cy="737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Classroom Para</a:t>
            </a:r>
          </a:p>
          <a:p>
            <a:pPr marL="0" indent="0" algn="ctr">
              <a:buNone/>
            </a:pPr>
            <a:r>
              <a:rPr lang="en-US" sz="1600" b="1" i="1" noProof="1" smtClean="0"/>
              <a:t>Rancho Romero Elementary School</a:t>
            </a:r>
            <a:endParaRPr lang="en-US" sz="1600" b="1" i="1" noProof="1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b="3874"/>
          <a:stretch>
            <a:fillRect/>
          </a:stretch>
        </p:blipFill>
        <p:spPr>
          <a:xfrm>
            <a:off x="4718491" y="1465234"/>
            <a:ext cx="2155847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7286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2" y="323274"/>
            <a:ext cx="3897745" cy="1074140"/>
          </a:xfrm>
        </p:spPr>
        <p:txBody>
          <a:bodyPr/>
          <a:lstStyle/>
          <a:p>
            <a:r>
              <a:rPr lang="en-US" noProof="1" smtClean="0"/>
              <a:t>Deborah Keesling</a:t>
            </a:r>
            <a:br>
              <a:rPr lang="en-US" noProof="1" smtClean="0"/>
            </a:br>
            <a:r>
              <a:rPr lang="en-US" sz="2000" noProof="1" smtClean="0"/>
              <a:t>3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75511" y="5346787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Resource 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California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r="2935" b="13793"/>
          <a:stretch/>
        </p:blipFill>
        <p:spPr>
          <a:xfrm>
            <a:off x="4433341" y="1129446"/>
            <a:ext cx="3323930" cy="4127581"/>
          </a:xfrm>
        </p:spPr>
      </p:pic>
    </p:spTree>
    <p:extLst>
      <p:ext uri="{BB962C8B-B14F-4D97-AF65-F5344CB8AC3E}">
        <p14:creationId xmlns:p14="http://schemas.microsoft.com/office/powerpoint/2010/main" val="282996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5200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11927" cy="1326900"/>
          </a:xfrm>
        </p:spPr>
        <p:txBody>
          <a:bodyPr/>
          <a:lstStyle/>
          <a:p>
            <a:r>
              <a:rPr lang="en-US" dirty="0" smtClean="0"/>
              <a:t>Katherine Apodaca</a:t>
            </a:r>
            <a:br>
              <a:rPr lang="en-US" dirty="0" smtClean="0"/>
            </a:br>
            <a:r>
              <a:rPr lang="en-US" sz="2000" dirty="0" smtClean="0"/>
              <a:t>28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955148" y="4628677"/>
            <a:ext cx="3570514" cy="737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Library Media Coordinator</a:t>
            </a:r>
          </a:p>
          <a:p>
            <a:pPr marL="0" indent="0" algn="ctr">
              <a:buNone/>
            </a:pPr>
            <a:r>
              <a:rPr lang="en-US" sz="1600" b="1" i="1" noProof="1" smtClean="0"/>
              <a:t>Country Club Elementary School</a:t>
            </a:r>
            <a:endParaRPr lang="en-US" sz="1600" b="1" i="1" noProof="1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3" t="25234" r="10888" b="31687"/>
          <a:stretch/>
        </p:blipFill>
        <p:spPr>
          <a:xfrm rot="5400000">
            <a:off x="4283166" y="2046452"/>
            <a:ext cx="2833758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678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69851" cy="1326900"/>
          </a:xfrm>
        </p:spPr>
        <p:txBody>
          <a:bodyPr/>
          <a:lstStyle/>
          <a:p>
            <a:r>
              <a:rPr lang="en-US" noProof="1" smtClean="0"/>
              <a:t>John Krisman</a:t>
            </a:r>
            <a:br>
              <a:rPr lang="en-US" noProof="1" smtClean="0"/>
            </a:br>
            <a:r>
              <a:rPr lang="en-US" sz="2000" noProof="1" smtClean="0"/>
              <a:t>10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Bus Driver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Transportation Department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7358" r="14520" b="17632"/>
          <a:stretch/>
        </p:blipFill>
        <p:spPr>
          <a:xfrm>
            <a:off x="4549237" y="1283744"/>
            <a:ext cx="3092138" cy="4023360"/>
          </a:xfrm>
        </p:spPr>
      </p:pic>
    </p:spTree>
    <p:extLst>
      <p:ext uri="{BB962C8B-B14F-4D97-AF65-F5344CB8AC3E}">
        <p14:creationId xmlns:p14="http://schemas.microsoft.com/office/powerpoint/2010/main" val="16664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219" y="4454788"/>
            <a:ext cx="2730692" cy="831601"/>
          </a:xfrm>
          <a:solidFill>
            <a:schemeClr val="tx1"/>
          </a:solidFill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Vinh</a:t>
            </a:r>
            <a:r>
              <a:rPr lang="en-US" b="1" dirty="0" smtClean="0">
                <a:solidFill>
                  <a:schemeClr val="bg1"/>
                </a:solidFill>
              </a:rPr>
              <a:t> Lam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20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Custodian</a:t>
            </a:r>
          </a:p>
          <a:p>
            <a:r>
              <a:rPr lang="en-US" noProof="1" smtClean="0"/>
              <a:t>Coyote Creek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r="997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58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Barbara Lee</a:t>
            </a:r>
            <a:br>
              <a:rPr lang="en-US" dirty="0" smtClean="0"/>
            </a:br>
            <a:r>
              <a:rPr lang="en-US" sz="2000" dirty="0" smtClean="0"/>
              <a:t>11 Years of Service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" b="574"/>
          <a:stretch>
            <a:fillRect/>
          </a:stretch>
        </p:blipFill>
        <p:spPr>
          <a:xfrm>
            <a:off x="4847359" y="1583549"/>
            <a:ext cx="2378867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6710428" y="426373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Bus Driver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Transportation Department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2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164" y="588639"/>
            <a:ext cx="3269672" cy="851056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Carrie Lehman-Wilson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31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Vista Grande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108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70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69851" cy="1326900"/>
          </a:xfrm>
        </p:spPr>
        <p:txBody>
          <a:bodyPr/>
          <a:lstStyle/>
          <a:p>
            <a:r>
              <a:rPr lang="en-US" noProof="1" smtClean="0"/>
              <a:t>Rosa Lopez</a:t>
            </a:r>
            <a:br>
              <a:rPr lang="en-US" noProof="1" smtClean="0"/>
            </a:br>
            <a:r>
              <a:rPr lang="en-US" sz="2000" noProof="1" smtClean="0"/>
              <a:t>14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Payroll Technician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Payroll Department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2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515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Linda </a:t>
            </a:r>
            <a:r>
              <a:rPr lang="en-US" dirty="0" err="1" smtClean="0"/>
              <a:t>Mailho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28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6701192" y="4485684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Library Media Coordinator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Rancho Romero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" b="799"/>
          <a:stretch>
            <a:fillRect/>
          </a:stretch>
        </p:blipFill>
        <p:spPr>
          <a:xfrm>
            <a:off x="4642536" y="1274041"/>
            <a:ext cx="223018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016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853" y="4976898"/>
            <a:ext cx="2973883" cy="851056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Rick Meyers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14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Warehouse Worker/Delivery Driver</a:t>
            </a:r>
          </a:p>
          <a:p>
            <a:r>
              <a:rPr lang="en-US" noProof="1" smtClean="0"/>
              <a:t>Warehouse Department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244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744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69851" cy="1326900"/>
          </a:xfrm>
        </p:spPr>
        <p:txBody>
          <a:bodyPr/>
          <a:lstStyle/>
          <a:p>
            <a:r>
              <a:rPr lang="en-US" noProof="1" smtClean="0"/>
              <a:t>Tanya Meyers</a:t>
            </a:r>
            <a:br>
              <a:rPr lang="en-US" noProof="1" smtClean="0"/>
            </a:br>
            <a:r>
              <a:rPr lang="en-US" sz="2000" noProof="1" smtClean="0"/>
              <a:t>14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Executive Secretary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Special Education Department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5891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841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057" y="406738"/>
            <a:ext cx="3012794" cy="792690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Wendy Miller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20 Years of Service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Registrar</a:t>
            </a:r>
          </a:p>
          <a:p>
            <a:r>
              <a:rPr lang="en-US" noProof="1" smtClean="0"/>
              <a:t>California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8" b="15368"/>
          <a:stretch>
            <a:fillRect/>
          </a:stretch>
        </p:blipFill>
        <p:spPr>
          <a:xfrm flipH="1">
            <a:off x="4345353" y="1307880"/>
            <a:ext cx="3501294" cy="3657600"/>
          </a:xfrm>
        </p:spPr>
      </p:pic>
    </p:spTree>
    <p:extLst>
      <p:ext uri="{BB962C8B-B14F-4D97-AF65-F5344CB8AC3E}">
        <p14:creationId xmlns:p14="http://schemas.microsoft.com/office/powerpoint/2010/main" val="354080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Cathy Muse</a:t>
            </a:r>
            <a:br>
              <a:rPr lang="en-US" dirty="0" smtClean="0"/>
            </a:br>
            <a:r>
              <a:rPr lang="en-US" sz="2000" dirty="0" smtClean="0"/>
              <a:t>21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Special Ed 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Diablo Vista Middle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9351"/>
          <a:stretch>
            <a:fillRect/>
          </a:stretch>
        </p:blipFill>
        <p:spPr>
          <a:xfrm>
            <a:off x="4893541" y="1357168"/>
            <a:ext cx="2304527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44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568" y="4465953"/>
            <a:ext cx="2729432" cy="1215958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Becca </a:t>
            </a:r>
            <a:r>
              <a:rPr lang="en-US" b="1" smtClean="0">
                <a:solidFill>
                  <a:schemeClr val="bg1"/>
                </a:solidFill>
              </a:rPr>
              <a:t>Bartolone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21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School Office Manager</a:t>
            </a:r>
          </a:p>
          <a:p>
            <a:r>
              <a:rPr lang="en-US" noProof="1" smtClean="0"/>
              <a:t>Pine Valley Middle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r="22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750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Hoa Ngo</a:t>
            </a:r>
            <a:br>
              <a:rPr lang="en-US" noProof="1" smtClean="0"/>
            </a:br>
            <a:r>
              <a:rPr lang="en-US" sz="2000" noProof="1" smtClean="0"/>
              <a:t>20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Custodian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 Vista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2" r="3043" b="27907"/>
          <a:stretch/>
        </p:blipFill>
        <p:spPr>
          <a:xfrm>
            <a:off x="3836766" y="1689428"/>
            <a:ext cx="4517080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208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530" y="719059"/>
            <a:ext cx="2973883" cy="79269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Shari Noda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20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9761" y="5343149"/>
            <a:ext cx="2801566" cy="737233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Teacher</a:t>
            </a:r>
          </a:p>
          <a:p>
            <a:r>
              <a:rPr lang="en-US" noProof="1" smtClean="0">
                <a:solidFill>
                  <a:schemeClr val="bg1"/>
                </a:solidFill>
              </a:rPr>
              <a:t>Twin Creeks Elementary School</a:t>
            </a:r>
            <a:endParaRPr lang="en-US" noProof="1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0" t="40842" r="23885" b="28065"/>
          <a:stretch/>
        </p:blipFill>
        <p:spPr>
          <a:xfrm flipH="1">
            <a:off x="5025760" y="1893454"/>
            <a:ext cx="2473422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851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Aileen Parsons</a:t>
            </a:r>
            <a:br>
              <a:rPr lang="en-US" noProof="1" smtClean="0"/>
            </a:br>
            <a:r>
              <a:rPr lang="en-US" sz="2000" noProof="1" smtClean="0"/>
              <a:t>2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Director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Human Resources Department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b="2984"/>
          <a:stretch>
            <a:fillRect/>
          </a:stretch>
        </p:blipFill>
        <p:spPr>
          <a:xfrm rot="5400000">
            <a:off x="3700463" y="1739900"/>
            <a:ext cx="4787900" cy="3376613"/>
          </a:xfrm>
        </p:spPr>
      </p:pic>
    </p:spTree>
    <p:extLst>
      <p:ext uri="{BB962C8B-B14F-4D97-AF65-F5344CB8AC3E}">
        <p14:creationId xmlns:p14="http://schemas.microsoft.com/office/powerpoint/2010/main" val="396467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err="1" smtClean="0"/>
              <a:t>Marypat</a:t>
            </a:r>
            <a:r>
              <a:rPr lang="en-US" dirty="0" smtClean="0"/>
              <a:t> Prince</a:t>
            </a:r>
            <a:br>
              <a:rPr lang="en-US" dirty="0" smtClean="0"/>
            </a:br>
            <a:r>
              <a:rPr lang="en-US" sz="2000" dirty="0" smtClean="0"/>
              <a:t>9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6471292" y="4673935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Secretary I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Dougherty Valley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3874"/>
          <a:stretch>
            <a:fillRect/>
          </a:stretch>
        </p:blipFill>
        <p:spPr>
          <a:xfrm rot="5400000">
            <a:off x="4541066" y="1777113"/>
            <a:ext cx="2811853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6087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Mariane Randall</a:t>
            </a:r>
            <a:br>
              <a:rPr lang="en-US" noProof="1" smtClean="0"/>
            </a:br>
            <a:r>
              <a:rPr lang="en-US" sz="2000" noProof="1" smtClean="0"/>
              <a:t>17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80723" y="5673866"/>
            <a:ext cx="3685542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Hidden Hills/Live Oak 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-1" r="23554" b="30557"/>
          <a:stretch/>
        </p:blipFill>
        <p:spPr>
          <a:xfrm>
            <a:off x="3890521" y="1182362"/>
            <a:ext cx="4390202" cy="4480560"/>
          </a:xfrm>
        </p:spPr>
      </p:pic>
    </p:spTree>
    <p:extLst>
      <p:ext uri="{BB962C8B-B14F-4D97-AF65-F5344CB8AC3E}">
        <p14:creationId xmlns:p14="http://schemas.microsoft.com/office/powerpoint/2010/main" val="25427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709" y="578719"/>
            <a:ext cx="3205018" cy="802610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Jeannie Range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28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School Office Manager</a:t>
            </a:r>
          </a:p>
          <a:p>
            <a:r>
              <a:rPr lang="en-US" noProof="1" smtClean="0">
                <a:solidFill>
                  <a:schemeClr val="tx1"/>
                </a:solidFill>
              </a:rPr>
              <a:t>Tassajara Hills Elementary School</a:t>
            </a:r>
            <a:endParaRPr lang="en-US" noProof="1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r="140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006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Kathy Saca</a:t>
            </a:r>
            <a:br>
              <a:rPr lang="en-US" noProof="1" smtClean="0"/>
            </a:br>
            <a:r>
              <a:rPr lang="en-US" sz="2000" noProof="1" smtClean="0"/>
              <a:t>22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Resource 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 Vista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1993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215" y="4580730"/>
            <a:ext cx="2798785" cy="1230435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Evelyn Safari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13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Autism Specialist Para</a:t>
            </a:r>
          </a:p>
          <a:p>
            <a:r>
              <a:rPr lang="en-US" noProof="1" smtClean="0"/>
              <a:t>Country Club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33556" r="10832" b="14905"/>
          <a:stretch/>
        </p:blipFill>
        <p:spPr>
          <a:xfrm rot="5400000">
            <a:off x="4129065" y="1237588"/>
            <a:ext cx="3914820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6195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David Santos</a:t>
            </a:r>
            <a:br>
              <a:rPr lang="en-US" dirty="0" smtClean="0"/>
            </a:br>
            <a:r>
              <a:rPr lang="en-US" sz="2000" dirty="0" smtClean="0"/>
              <a:t>13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San Ramon Valley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" b="799"/>
          <a:stretch>
            <a:fillRect/>
          </a:stretch>
        </p:blipFill>
        <p:spPr>
          <a:xfrm>
            <a:off x="4727287" y="1394114"/>
            <a:ext cx="223018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533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3474" y="310424"/>
            <a:ext cx="3186526" cy="821873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Dennis Saunders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10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3394" y="5076584"/>
            <a:ext cx="2940629" cy="737233"/>
          </a:xfrm>
          <a:solidFill>
            <a:schemeClr val="accent6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dirty="0" smtClean="0"/>
              <a:t>Custodian</a:t>
            </a:r>
          </a:p>
          <a:p>
            <a:r>
              <a:rPr lang="en-US" noProof="1" smtClean="0"/>
              <a:t>Windemere Ranch Middle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1929"/>
          <a:stretch>
            <a:fillRect/>
          </a:stretch>
        </p:blipFill>
        <p:spPr>
          <a:xfrm flipH="1">
            <a:off x="4107709" y="721360"/>
            <a:ext cx="4032000" cy="42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3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169851" cy="1326900"/>
          </a:xfrm>
        </p:spPr>
        <p:txBody>
          <a:bodyPr/>
          <a:lstStyle/>
          <a:p>
            <a:r>
              <a:rPr lang="en-US" noProof="1" smtClean="0"/>
              <a:t>Jon Berke</a:t>
            </a:r>
            <a:br>
              <a:rPr lang="en-US" noProof="1" smtClean="0"/>
            </a:br>
            <a:r>
              <a:rPr lang="en-US" sz="2000" noProof="1" smtClean="0"/>
              <a:t>19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03770" y="5086349"/>
            <a:ext cx="3239589" cy="746721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Diablo Vista Middle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561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Kelly Scanlon</a:t>
            </a:r>
            <a:br>
              <a:rPr lang="en-US" noProof="1" smtClean="0"/>
            </a:br>
            <a:r>
              <a:rPr lang="en-US" sz="2000" noProof="1" smtClean="0"/>
              <a:t>14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Quail Run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r="171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682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37" y="562892"/>
            <a:ext cx="2665638" cy="812551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dirty="0" smtClean="0"/>
              <a:t>Jill </a:t>
            </a:r>
            <a:r>
              <a:rPr lang="en-US" dirty="0" err="1" smtClean="0"/>
              <a:t>Schratz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12 Years of Service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College  &amp; Career Coordinator</a:t>
            </a:r>
          </a:p>
          <a:p>
            <a:r>
              <a:rPr lang="en-US" noProof="1" smtClean="0"/>
              <a:t>San Ramon Valley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r="12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74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Holly Scott</a:t>
            </a:r>
            <a:br>
              <a:rPr lang="en-US" dirty="0" smtClean="0"/>
            </a:br>
            <a:r>
              <a:rPr lang="en-US" sz="2000" dirty="0" smtClean="0"/>
              <a:t>17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Montair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0" t="18960" r="12770" b="12448"/>
          <a:stretch/>
        </p:blipFill>
        <p:spPr>
          <a:xfrm rot="5400000">
            <a:off x="4254491" y="1797172"/>
            <a:ext cx="2729825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6374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Cindy Seip</a:t>
            </a:r>
            <a:br>
              <a:rPr lang="en-US" noProof="1" smtClean="0"/>
            </a:br>
            <a:r>
              <a:rPr lang="en-US" sz="2000" noProof="1" smtClean="0"/>
              <a:t>17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Executive Secretary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Buildings &amp; Grounds Department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b="2984"/>
          <a:stretch>
            <a:fillRect/>
          </a:stretch>
        </p:blipFill>
        <p:spPr>
          <a:xfrm rot="5400000">
            <a:off x="3700463" y="1739900"/>
            <a:ext cx="4787900" cy="3376613"/>
          </a:xfrm>
        </p:spPr>
      </p:pic>
    </p:spTree>
    <p:extLst>
      <p:ext uri="{BB962C8B-B14F-4D97-AF65-F5344CB8AC3E}">
        <p14:creationId xmlns:p14="http://schemas.microsoft.com/office/powerpoint/2010/main" val="285386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073" y="4479702"/>
            <a:ext cx="2955635" cy="821873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Cindy Sexton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24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Classroom Para</a:t>
            </a:r>
          </a:p>
          <a:p>
            <a:r>
              <a:rPr lang="en-US" noProof="1" smtClean="0"/>
              <a:t>Coyote Creek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42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670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Ursula Sexton</a:t>
            </a:r>
            <a:br>
              <a:rPr lang="en-US" dirty="0" smtClean="0"/>
            </a:br>
            <a:r>
              <a:rPr lang="en-US" sz="2000" dirty="0" smtClean="0"/>
              <a:t>6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Montevideo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10075"/>
          <a:stretch>
            <a:fillRect/>
          </a:stretch>
        </p:blipFill>
        <p:spPr>
          <a:xfrm>
            <a:off x="4642536" y="1384878"/>
            <a:ext cx="2304527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1149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Allen Shotwell</a:t>
            </a:r>
            <a:br>
              <a:rPr lang="en-US" noProof="1" smtClean="0"/>
            </a:br>
            <a:r>
              <a:rPr lang="en-US" sz="2000" noProof="1" smtClean="0"/>
              <a:t>23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 Vista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2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144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37" y="562892"/>
            <a:ext cx="2665638" cy="1247435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dirty="0" smtClean="0"/>
              <a:t>Trish </a:t>
            </a:r>
            <a:r>
              <a:rPr lang="en-US" dirty="0" err="1" smtClean="0"/>
              <a:t>Slomowitz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17 Years of Service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Stone Valley Middle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8" b="2057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91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Yvonne </a:t>
            </a:r>
            <a:r>
              <a:rPr lang="en-US" dirty="0" err="1" smtClean="0"/>
              <a:t>Spilker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38 Years of Service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3097"/>
          <a:stretch>
            <a:fillRect/>
          </a:stretch>
        </p:blipFill>
        <p:spPr>
          <a:xfrm>
            <a:off x="4664692" y="1495714"/>
            <a:ext cx="2378867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4632200" y="4421794"/>
            <a:ext cx="2443850" cy="885696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tx1"/>
                </a:solidFill>
              </a:rPr>
              <a:t>Monte Vista High School</a:t>
            </a:r>
            <a:endParaRPr lang="en-US" sz="1600" b="1" i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073" y="4479702"/>
            <a:ext cx="2955635" cy="821873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Kim Tatum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Library Media Coordinator</a:t>
            </a:r>
          </a:p>
          <a:p>
            <a:r>
              <a:rPr lang="en-US" noProof="1" smtClean="0"/>
              <a:t>Live Oak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10832"/>
          <a:stretch>
            <a:fillRect/>
          </a:stretch>
        </p:blipFill>
        <p:spPr>
          <a:xfrm rot="5400000">
            <a:off x="3989388" y="747713"/>
            <a:ext cx="4211637" cy="4032250"/>
          </a:xfrm>
        </p:spPr>
      </p:pic>
    </p:spTree>
    <p:extLst>
      <p:ext uri="{BB962C8B-B14F-4D97-AF65-F5344CB8AC3E}">
        <p14:creationId xmlns:p14="http://schemas.microsoft.com/office/powerpoint/2010/main" val="2908479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5200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Sharon Brown</a:t>
            </a:r>
            <a:br>
              <a:rPr lang="en-US" dirty="0" smtClean="0"/>
            </a:br>
            <a:r>
              <a:rPr lang="en-US" sz="2000" dirty="0" smtClean="0"/>
              <a:t>22 Years of Service</a:t>
            </a:r>
            <a:endParaRPr lang="en-US" sz="2000" dirty="0"/>
          </a:p>
        </p:txBody>
      </p:sp>
      <p:pic>
        <p:nvPicPr>
          <p:cNvPr id="9" name="Picture Placeholder 8" descr="group of girls taking a selfie" title="group of girls taking a selfie">
            <a:extLst>
              <a:ext uri="{FF2B5EF4-FFF2-40B4-BE49-F238E27FC236}">
                <a16:creationId xmlns:a16="http://schemas.microsoft.com/office/drawing/2014/main" id="{A1A82B9A-7B7B-46D0-ADAF-D6F14A7547D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4572000" y="4522382"/>
            <a:ext cx="2881745" cy="737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/>
              <a:t>Bella Vista Elementary School</a:t>
            </a:r>
            <a:endParaRPr lang="en-US" sz="1600" b="1" i="1" noProof="1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32" y="706254"/>
            <a:ext cx="2688186" cy="374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922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Rose Tishler</a:t>
            </a:r>
            <a:br>
              <a:rPr lang="en-US" noProof="1" smtClean="0"/>
            </a:br>
            <a:r>
              <a:rPr lang="en-US" sz="2000" noProof="1" smtClean="0"/>
              <a:t>23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Country Club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44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90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725" y="1186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900263" cy="1326900"/>
          </a:xfrm>
        </p:spPr>
        <p:txBody>
          <a:bodyPr/>
          <a:lstStyle/>
          <a:p>
            <a:r>
              <a:rPr lang="en-US" dirty="0" smtClean="0"/>
              <a:t>Cynthia </a:t>
            </a:r>
            <a:r>
              <a:rPr lang="en-US" dirty="0" err="1" smtClean="0"/>
              <a:t>Tria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24 Years of Service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7786897" y="4634450"/>
            <a:ext cx="3570514" cy="885696"/>
          </a:xfrm>
          <a:prstGeom prst="rect">
            <a:avLst/>
          </a:prstGeom>
          <a:solidFill>
            <a:schemeClr val="accent6">
              <a:lumMod val="25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Teacher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Monte Vista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r="27135"/>
          <a:stretch>
            <a:fillRect/>
          </a:stretch>
        </p:blipFill>
        <p:spPr>
          <a:xfrm>
            <a:off x="4801178" y="1560368"/>
            <a:ext cx="2230187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63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62893"/>
            <a:ext cx="2964873" cy="850272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dirty="0" smtClean="0"/>
              <a:t>Annie Vargas</a:t>
            </a:r>
            <a:br>
              <a:rPr lang="en-US" dirty="0" smtClean="0"/>
            </a:br>
            <a:r>
              <a:rPr lang="en-US" sz="2000" dirty="0" smtClean="0"/>
              <a:t>16 Years of Service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Pine Valley Middle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0764"/>
          <a:stretch>
            <a:fillRect/>
          </a:stretch>
        </p:blipFill>
        <p:spPr>
          <a:xfrm rot="5400000">
            <a:off x="3989388" y="747713"/>
            <a:ext cx="4211637" cy="4032250"/>
          </a:xfrm>
        </p:spPr>
      </p:pic>
    </p:spTree>
    <p:extLst>
      <p:ext uri="{BB962C8B-B14F-4D97-AF65-F5344CB8AC3E}">
        <p14:creationId xmlns:p14="http://schemas.microsoft.com/office/powerpoint/2010/main" val="667532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Tomoko Vinck</a:t>
            </a:r>
            <a:br>
              <a:rPr lang="en-US" noProof="1" smtClean="0"/>
            </a:br>
            <a:r>
              <a:rPr lang="en-US" sz="2000" noProof="1" smtClean="0"/>
              <a:t>16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Child Nutrition Assistant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California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b="2984"/>
          <a:stretch>
            <a:fillRect/>
          </a:stretch>
        </p:blipFill>
        <p:spPr>
          <a:xfrm rot="5400000">
            <a:off x="3700463" y="1739900"/>
            <a:ext cx="4787900" cy="337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54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073" y="4479702"/>
            <a:ext cx="2955635" cy="821873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Jillian Wald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14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5" y="5073932"/>
            <a:ext cx="4724400" cy="737233"/>
          </a:xfrm>
        </p:spPr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Montevideo Elementary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r="692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10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329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81915"/>
            <a:ext cx="3376218" cy="1484985"/>
          </a:xfrm>
        </p:spPr>
        <p:txBody>
          <a:bodyPr/>
          <a:lstStyle/>
          <a:p>
            <a:r>
              <a:rPr lang="en-US" dirty="0" smtClean="0"/>
              <a:t>Pam Ward</a:t>
            </a:r>
            <a:br>
              <a:rPr lang="en-US" dirty="0" smtClean="0"/>
            </a:br>
            <a:r>
              <a:rPr lang="en-US" sz="2000" dirty="0" smtClean="0"/>
              <a:t>18 Years of Service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1347"/>
          <a:stretch>
            <a:fillRect/>
          </a:stretch>
        </p:blipFill>
        <p:spPr>
          <a:xfrm>
            <a:off x="3812886" y="1449532"/>
            <a:ext cx="2155847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5371785" y="3811643"/>
            <a:ext cx="3181089" cy="81289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Senior Buyer</a:t>
            </a:r>
          </a:p>
          <a:p>
            <a:pPr marL="0" indent="0" algn="ctr">
              <a:buNone/>
            </a:pPr>
            <a:r>
              <a:rPr lang="en-US" sz="1600" b="1" i="1" noProof="1" smtClean="0"/>
              <a:t>Purchasing Department</a:t>
            </a:r>
            <a:endParaRPr lang="en-US" sz="1600" b="1" i="1" noProof="1"/>
          </a:p>
        </p:txBody>
      </p:sp>
    </p:spTree>
    <p:extLst>
      <p:ext uri="{BB962C8B-B14F-4D97-AF65-F5344CB8AC3E}">
        <p14:creationId xmlns:p14="http://schemas.microsoft.com/office/powerpoint/2010/main" val="309588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3384301" cy="1326900"/>
          </a:xfrm>
        </p:spPr>
        <p:txBody>
          <a:bodyPr/>
          <a:lstStyle/>
          <a:p>
            <a:r>
              <a:rPr lang="en-US" noProof="1" smtClean="0"/>
              <a:t>Leslie Wostenberg</a:t>
            </a:r>
            <a:br>
              <a:rPr lang="en-US" noProof="1" smtClean="0"/>
            </a:br>
            <a:r>
              <a:rPr lang="en-US" sz="2000" noProof="1" smtClean="0"/>
              <a:t>21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0762" y="5136824"/>
            <a:ext cx="3239589" cy="685799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Autism Specialist Para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Golden View Elementary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r="10120"/>
          <a:stretch>
            <a:fillRect/>
          </a:stretch>
        </p:blipFill>
        <p:spPr>
          <a:xfrm rot="5400000">
            <a:off x="3700463" y="1739900"/>
            <a:ext cx="4787900" cy="33766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855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9453" y="989556"/>
            <a:ext cx="10346498" cy="2559979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Congratulatory words from Superintendent Malloy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&amp;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Board President Susanna Ordway.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44" y="5211720"/>
            <a:ext cx="11926111" cy="1646280"/>
          </a:xfrm>
          <a:solidFill>
            <a:schemeClr val="accent6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 anchorCtr="0"/>
          <a:lstStyle/>
          <a:p>
            <a:r>
              <a:rPr lang="en-US" sz="2800" dirty="0"/>
              <a:t>Congratulations on your retirement!  </a:t>
            </a:r>
            <a:r>
              <a:rPr lang="en-US" sz="2800" dirty="0" smtClean="0"/>
              <a:t>Thank </a:t>
            </a:r>
            <a:r>
              <a:rPr lang="en-US" sz="2800" dirty="0"/>
              <a:t>you for the many contributions you have made in the lives of the students and staff of the San Ramon Valley Unified School District. </a:t>
            </a:r>
            <a:endParaRPr lang="en-US" sz="2800" noProof="1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1"/>
            <a:ext cx="12192000" cy="5251081"/>
          </a:xfrm>
        </p:spPr>
      </p:pic>
    </p:spTree>
    <p:extLst>
      <p:ext uri="{BB962C8B-B14F-4D97-AF65-F5344CB8AC3E}">
        <p14:creationId xmlns:p14="http://schemas.microsoft.com/office/powerpoint/2010/main" val="3862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568" y="4756727"/>
            <a:ext cx="2729432" cy="925184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Lori Carson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17 Years of Service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Teacher</a:t>
            </a:r>
          </a:p>
          <a:p>
            <a:r>
              <a:rPr lang="en-US" noProof="1" smtClean="0"/>
              <a:t>Monte Vista High School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8137" y="6311112"/>
            <a:ext cx="2455817" cy="46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10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2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075320-BA61-4B57-AEF1-46934E1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6" y="193964"/>
            <a:ext cx="4701309" cy="1203449"/>
          </a:xfrm>
        </p:spPr>
        <p:txBody>
          <a:bodyPr/>
          <a:lstStyle/>
          <a:p>
            <a:r>
              <a:rPr lang="en-US" noProof="1" smtClean="0"/>
              <a:t>Anne Cherniss-Cooke</a:t>
            </a:r>
            <a:br>
              <a:rPr lang="en-US" noProof="1" smtClean="0"/>
            </a:br>
            <a:r>
              <a:rPr lang="en-US" sz="2000" noProof="1" smtClean="0"/>
              <a:t>19 Years of Service</a:t>
            </a:r>
            <a:r>
              <a:rPr lang="en-US" noProof="1" smtClean="0"/>
              <a:t/>
            </a:r>
            <a:br>
              <a:rPr lang="en-US" noProof="1" smtClean="0"/>
            </a:br>
            <a:endParaRPr lang="en-US" noProof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E9-09D5-40B0-B1B4-2352AF7129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326906" y="1689429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41CC-5E03-4CF6-91D3-7E18D4740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4058557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9563-6B4D-4826-A3BF-700640BD5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3359897" y="1689428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97C3F-DAF3-43F8-9022-15DB5AC51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6279897" y="5193435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8E62B-E9AD-42DB-A62F-92581E5DE2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5661061" y="-106396"/>
            <a:ext cx="1503809" cy="1503809"/>
          </a:xfrm>
          <a:prstGeom prst="ellipse">
            <a:avLst/>
          </a:prstGeom>
          <a:gradFill flip="none" rotWithShape="1">
            <a:gsLst>
              <a:gs pos="40000">
                <a:schemeClr val="accent1">
                  <a:alpha val="26000"/>
                </a:schemeClr>
              </a:gs>
              <a:gs pos="8000">
                <a:schemeClr val="bg1"/>
              </a:gs>
              <a:gs pos="16000">
                <a:srgbClr val="FFFEF3">
                  <a:alpha val="94000"/>
                </a:srgbClr>
              </a:gs>
              <a:gs pos="79000">
                <a:srgbClr val="13141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00797" y="5693615"/>
            <a:ext cx="4708076" cy="750818"/>
          </a:xfrm>
          <a:prstGeom prst="rect">
            <a:avLst/>
          </a:prstGeom>
          <a:solidFill>
            <a:schemeClr val="accent6">
              <a:lumMod val="25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1600" b="1" i="1" dirty="0" smtClean="0">
                <a:solidFill>
                  <a:schemeClr val="bg1"/>
                </a:solidFill>
              </a:rPr>
              <a:t>Speech Language Pathologist Assistant</a:t>
            </a:r>
          </a:p>
          <a:p>
            <a:pPr marL="0" indent="0" algn="ctr">
              <a:buNone/>
            </a:pPr>
            <a:r>
              <a:rPr lang="en-US" sz="1600" b="1" i="1" noProof="1" smtClean="0">
                <a:solidFill>
                  <a:schemeClr val="bg1"/>
                </a:solidFill>
              </a:rPr>
              <a:t>Montair Elementary/Dougherty Valley High School</a:t>
            </a:r>
            <a:endParaRPr lang="en-US" sz="1600" b="1" i="1" noProof="1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2809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27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eworks over the city skyline" title="fireworks over the city skyline">
            <a:extLst>
              <a:ext uri="{FF2B5EF4-FFF2-40B4-BE49-F238E27FC236}">
                <a16:creationId xmlns:a16="http://schemas.microsoft.com/office/drawing/2014/main" id="{623DBD36-62D3-45C6-ACFA-6939164B5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000" y="232950"/>
            <a:ext cx="11687999" cy="5855878"/>
          </a:xfrm>
          <a:effectLst>
            <a:softEdge rad="3175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4FF202-733E-466A-BD6F-E2223BAC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323274"/>
            <a:ext cx="3906981" cy="812800"/>
          </a:xfrm>
        </p:spPr>
        <p:txBody>
          <a:bodyPr/>
          <a:lstStyle/>
          <a:p>
            <a:r>
              <a:rPr lang="en-US" dirty="0" err="1" smtClean="0"/>
              <a:t>Cammie</a:t>
            </a:r>
            <a:r>
              <a:rPr lang="en-US" dirty="0" smtClean="0"/>
              <a:t> </a:t>
            </a:r>
            <a:r>
              <a:rPr lang="en-US" dirty="0" err="1" smtClean="0"/>
              <a:t>Clowdsley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22 Years of Service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666514" y="6322423"/>
            <a:ext cx="2273485" cy="452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3874"/>
          <a:stretch>
            <a:fillRect/>
          </a:stretch>
        </p:blipFill>
        <p:spPr>
          <a:xfrm rot="5400000">
            <a:off x="4368753" y="1593667"/>
            <a:ext cx="2924327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 txBox="1">
            <a:spLocks/>
          </p:cNvSpPr>
          <p:nvPr/>
        </p:nvSpPr>
        <p:spPr>
          <a:xfrm>
            <a:off x="6096000" y="3992732"/>
            <a:ext cx="3570514" cy="737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 smtClean="0"/>
              <a:t>School Office Manger</a:t>
            </a:r>
          </a:p>
          <a:p>
            <a:pPr marL="0" indent="0" algn="ctr">
              <a:buNone/>
            </a:pPr>
            <a:r>
              <a:rPr lang="en-US" sz="1600" b="1" i="1" noProof="1" smtClean="0"/>
              <a:t>Iron Horse Middle School</a:t>
            </a:r>
            <a:endParaRPr lang="en-US" sz="1600" b="1" i="1" noProof="1"/>
          </a:p>
        </p:txBody>
      </p:sp>
    </p:spTree>
    <p:extLst>
      <p:ext uri="{BB962C8B-B14F-4D97-AF65-F5344CB8AC3E}">
        <p14:creationId xmlns:p14="http://schemas.microsoft.com/office/powerpoint/2010/main" val="318912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ktronic">
      <a:dk1>
        <a:sysClr val="windowText" lastClr="000000"/>
      </a:dk1>
      <a:lt1>
        <a:sysClr val="window" lastClr="FFFFFF"/>
      </a:lt1>
      <a:dk2>
        <a:srgbClr val="3E434A"/>
      </a:dk2>
      <a:lt2>
        <a:srgbClr val="D7D8D2"/>
      </a:lt2>
      <a:accent1>
        <a:srgbClr val="1AB5D7"/>
      </a:accent1>
      <a:accent2>
        <a:srgbClr val="192852"/>
      </a:accent2>
      <a:accent3>
        <a:srgbClr val="74C044"/>
      </a:accent3>
      <a:accent4>
        <a:srgbClr val="A4CE3A"/>
      </a:accent4>
      <a:accent5>
        <a:srgbClr val="F05B24"/>
      </a:accent5>
      <a:accent6>
        <a:srgbClr val="F5F5F5"/>
      </a:accent6>
      <a:hlink>
        <a:srgbClr val="1AB5D7"/>
      </a:hlink>
      <a:folHlink>
        <a:srgbClr val="3E434A"/>
      </a:folHlink>
    </a:clrScheme>
    <a:fontScheme name="Custom 164">
      <a:majorFont>
        <a:latin typeface="Bookman Old Style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99876_Photo montage presentation_RVA_v4" id="{3A8C93B5-5D08-4AEE-AD24-20704D305745}" vid="{21DD9924-868B-4296-AF86-1978DEA204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06FDE0-B88A-434A-9207-2CA2C3B462D5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D7AF879-5AF7-413C-8F00-9277DE4EDC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E81F8D-4EE9-43D6-A14F-F203980804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Photo montage presentation</Template>
  <TotalTime>0</TotalTime>
  <Words>606</Words>
  <Application>Microsoft Office PowerPoint</Application>
  <PresentationFormat>Widescreen</PresentationFormat>
  <Paragraphs>285</Paragraphs>
  <Slides>68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Bookman Old Style</vt:lpstr>
      <vt:lpstr>Calibri</vt:lpstr>
      <vt:lpstr>Corbel</vt:lpstr>
      <vt:lpstr>Times New Roman</vt:lpstr>
      <vt:lpstr>Office Theme</vt:lpstr>
      <vt:lpstr>2020-21 Annual Retirement Celebration</vt:lpstr>
      <vt:lpstr>Jeanne Annunziato 13 Years of Service </vt:lpstr>
      <vt:lpstr>Katherine Apodaca 28 Years of Service</vt:lpstr>
      <vt:lpstr>Becca Bartolone 21 Years of Service</vt:lpstr>
      <vt:lpstr>Jon Berke 19 Years of Service </vt:lpstr>
      <vt:lpstr>Sharon Brown 22 Years of Service</vt:lpstr>
      <vt:lpstr>Lori Carson 17 Years of Service</vt:lpstr>
      <vt:lpstr>Anne Cherniss-Cooke 19 Years of Service </vt:lpstr>
      <vt:lpstr>Cammie Clowdsley 22 Years of Service</vt:lpstr>
      <vt:lpstr>Colonel Davis 14 Years of Service</vt:lpstr>
      <vt:lpstr>Penelope Davis 14 Years of Service</vt:lpstr>
      <vt:lpstr>Azalea De La Garza 9 Years of Service</vt:lpstr>
      <vt:lpstr>Shauna De Silva 20 Years of Service </vt:lpstr>
      <vt:lpstr>Pat Dowling 22 Years of Service</vt:lpstr>
      <vt:lpstr>PowerPoint Presentation</vt:lpstr>
      <vt:lpstr>Susan Fitch 22 Years of Service</vt:lpstr>
      <vt:lpstr>Jean Galeste 14 Years of Service</vt:lpstr>
      <vt:lpstr>Nancy Gamache 6 Years of Service</vt:lpstr>
      <vt:lpstr>Kimberley Gilles 15 Years of Service </vt:lpstr>
      <vt:lpstr>Greta Hayton 32 Years of Service</vt:lpstr>
      <vt:lpstr>Janice Hildreth 9 Years of Service</vt:lpstr>
      <vt:lpstr>Eileen Hock 28 Years of Service </vt:lpstr>
      <vt:lpstr>Scott Hodges 23 Years of Service</vt:lpstr>
      <vt:lpstr>Rose Hyrn 14 Years of Service </vt:lpstr>
      <vt:lpstr>Sandra Isbell 31 Years of Service</vt:lpstr>
      <vt:lpstr>Kathy Karp 20 Years of Service</vt:lpstr>
      <vt:lpstr>Anne Katzburg 23 Years of Service</vt:lpstr>
      <vt:lpstr>Janet Kaye 16 Years of Service</vt:lpstr>
      <vt:lpstr>Deborah Keesling 3 Years of Service </vt:lpstr>
      <vt:lpstr>John Krisman 10 Years of Service </vt:lpstr>
      <vt:lpstr>Vinh Lam 20 Years of Service</vt:lpstr>
      <vt:lpstr>Barbara Lee 11 Years of Service</vt:lpstr>
      <vt:lpstr>Carrie Lehman-Wilson 31 Years of Service</vt:lpstr>
      <vt:lpstr>Rosa Lopez 14 Years of Service </vt:lpstr>
      <vt:lpstr>Linda Mailho 28 Years of Service</vt:lpstr>
      <vt:lpstr>Rick Meyers 14 Years of Service</vt:lpstr>
      <vt:lpstr>Tanya Meyers 14 Years of Service </vt:lpstr>
      <vt:lpstr>Wendy Miller 20 Years of Service</vt:lpstr>
      <vt:lpstr>Cathy Muse 21 Years of Service</vt:lpstr>
      <vt:lpstr>Hoa Ngo 20 Years of Service </vt:lpstr>
      <vt:lpstr>Shari Noda 20 Years of Service</vt:lpstr>
      <vt:lpstr>Aileen Parsons 2 Years of Service </vt:lpstr>
      <vt:lpstr>Marypat Prince 9 Years of Service</vt:lpstr>
      <vt:lpstr>Mariane Randall 17 Years of Service </vt:lpstr>
      <vt:lpstr>Jeannie Range 28 Years of Service</vt:lpstr>
      <vt:lpstr>Kathy Saca 22 Years of Service </vt:lpstr>
      <vt:lpstr>Evelyn Safari 13 Years of Service</vt:lpstr>
      <vt:lpstr>David Santos 13 Years of Service</vt:lpstr>
      <vt:lpstr>Dennis Saunders 10 Years of Service</vt:lpstr>
      <vt:lpstr>Kelly Scanlon 14 Years of Service </vt:lpstr>
      <vt:lpstr>Jill Schratz 12 Years of Service</vt:lpstr>
      <vt:lpstr>Holly Scott 17 Years of Service</vt:lpstr>
      <vt:lpstr>Cindy Seip 17 Years of Service </vt:lpstr>
      <vt:lpstr>Cindy Sexton 24 Years of Service</vt:lpstr>
      <vt:lpstr>Ursula Sexton 6 Years of Service</vt:lpstr>
      <vt:lpstr>Allen Shotwell 23 Years of Service </vt:lpstr>
      <vt:lpstr>Trish Slomowitz 17 Years of Service</vt:lpstr>
      <vt:lpstr>Yvonne Spilker 38 Years of Service</vt:lpstr>
      <vt:lpstr>Kim Tatum 19 Years of Service</vt:lpstr>
      <vt:lpstr>Rose Tishler 23 Years of Service </vt:lpstr>
      <vt:lpstr>Cynthia Tria 24 Years of Service</vt:lpstr>
      <vt:lpstr>Annie Vargas 16 Years of Service</vt:lpstr>
      <vt:lpstr>Tomoko Vinck 16 Years of Service </vt:lpstr>
      <vt:lpstr>Jillian Wald 14 Years of Service</vt:lpstr>
      <vt:lpstr>Pam Ward 18 Years of Service</vt:lpstr>
      <vt:lpstr>Leslie Wostenberg 21 Years of Service </vt:lpstr>
      <vt:lpstr>       Congratulatory words from Superintendent Malloy  &amp;  Board President Susanna Ordway.  </vt:lpstr>
      <vt:lpstr>Congratulations on your retirement!  Thank you for the many contributions you have made in the lives of the students and staff of the San Ramon Valley Unified School District.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2020-05-08T17:43:20Z</dcterms:created>
  <dcterms:modified xsi:type="dcterms:W3CDTF">2021-05-18T21:21:40Z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